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24"/>
  </p:notesMasterIdLst>
  <p:handoutMasterIdLst>
    <p:handoutMasterId r:id="rId25"/>
  </p:handoutMasterIdLst>
  <p:sldIdLst>
    <p:sldId id="948" r:id="rId3"/>
    <p:sldId id="950" r:id="rId4"/>
    <p:sldId id="952" r:id="rId5"/>
    <p:sldId id="951" r:id="rId6"/>
    <p:sldId id="953" r:id="rId7"/>
    <p:sldId id="954" r:id="rId8"/>
    <p:sldId id="955" r:id="rId9"/>
    <p:sldId id="956" r:id="rId10"/>
    <p:sldId id="957" r:id="rId11"/>
    <p:sldId id="970" r:id="rId12"/>
    <p:sldId id="959" r:id="rId13"/>
    <p:sldId id="960" r:id="rId14"/>
    <p:sldId id="961" r:id="rId15"/>
    <p:sldId id="963" r:id="rId16"/>
    <p:sldId id="962" r:id="rId17"/>
    <p:sldId id="964" r:id="rId18"/>
    <p:sldId id="965" r:id="rId19"/>
    <p:sldId id="966" r:id="rId20"/>
    <p:sldId id="967" r:id="rId21"/>
    <p:sldId id="968" r:id="rId22"/>
    <p:sldId id="969" r:id="rId23"/>
  </p:sldIdLst>
  <p:sldSz cx="9144000" cy="6858000" type="screen4x3"/>
  <p:notesSz cx="7099300" cy="10234613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4660" autoAdjust="0"/>
  </p:normalViewPr>
  <p:slideViewPr>
    <p:cSldViewPr>
      <p:cViewPr>
        <p:scale>
          <a:sx n="111" d="100"/>
          <a:sy n="111" d="100"/>
        </p:scale>
        <p:origin x="19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6"/>
    </p:cViewPr>
  </p:sorterViewPr>
  <p:notesViewPr>
    <p:cSldViewPr>
      <p:cViewPr varScale="1">
        <p:scale>
          <a:sx n="87" d="100"/>
          <a:sy n="87" d="100"/>
        </p:scale>
        <p:origin x="33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0"/>
          </a:xfrm>
          <a:prstGeom prst="rect">
            <a:avLst/>
          </a:prstGeom>
        </p:spPr>
        <p:txBody>
          <a:bodyPr vert="horz" lIns="98593" tIns="49296" rIns="98593" bIns="49296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7" y="4"/>
            <a:ext cx="3076363" cy="511730"/>
          </a:xfrm>
          <a:prstGeom prst="rect">
            <a:avLst/>
          </a:prstGeom>
        </p:spPr>
        <p:txBody>
          <a:bodyPr vert="horz" lIns="98593" tIns="49296" rIns="98593" bIns="49296" rtlCol="0"/>
          <a:lstStyle>
            <a:lvl1pPr algn="r" latinLnBrk="0">
              <a:defRPr lang="fr-FR" sz="1200"/>
            </a:lvl1pPr>
          </a:lstStyle>
          <a:p>
            <a:fld id="{209DC4D6-251A-4E32-9F58-5EF63A864BC7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6363" cy="511730"/>
          </a:xfrm>
          <a:prstGeom prst="rect">
            <a:avLst/>
          </a:prstGeom>
        </p:spPr>
        <p:txBody>
          <a:bodyPr vert="horz" lIns="98593" tIns="49296" rIns="98593" bIns="49296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7" y="9721110"/>
            <a:ext cx="3076363" cy="511730"/>
          </a:xfrm>
          <a:prstGeom prst="rect">
            <a:avLst/>
          </a:prstGeom>
        </p:spPr>
        <p:txBody>
          <a:bodyPr vert="horz" lIns="98593" tIns="49296" rIns="98593" bIns="49296" rtlCol="0" anchor="b"/>
          <a:lstStyle>
            <a:lvl1pPr algn="r" latinLnBrk="0">
              <a:defRPr lang="fr-FR" sz="1200"/>
            </a:lvl1pPr>
          </a:lstStyle>
          <a:p>
            <a:fld id="{8457CA08-D0DF-4B92-803D-2F678DDCE2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450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363" cy="511730"/>
          </a:xfrm>
          <a:prstGeom prst="rect">
            <a:avLst/>
          </a:prstGeom>
        </p:spPr>
        <p:txBody>
          <a:bodyPr vert="horz" lIns="98593" tIns="49296" rIns="98593" bIns="49296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7" y="4"/>
            <a:ext cx="3076363" cy="511730"/>
          </a:xfrm>
          <a:prstGeom prst="rect">
            <a:avLst/>
          </a:prstGeom>
        </p:spPr>
        <p:txBody>
          <a:bodyPr vert="horz" lIns="98593" tIns="49296" rIns="98593" bIns="49296" rtlCol="0"/>
          <a:lstStyle>
            <a:lvl1pPr algn="r" latinLnBrk="0">
              <a:defRPr lang="fr-FR" sz="1200"/>
            </a:lvl1pPr>
          </a:lstStyle>
          <a:p>
            <a:fld id="{FE1E7E57-1F10-4268-99D2-CEDBAC6DAB5A}" type="datetimeFigureOut">
              <a:rPr lang="fr-FR"/>
              <a:pPr/>
              <a:t>07/12/2020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593" tIns="49296" rIns="98593" bIns="4929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2" y="4861444"/>
            <a:ext cx="5679440" cy="4605575"/>
          </a:xfrm>
          <a:prstGeom prst="rect">
            <a:avLst/>
          </a:prstGeom>
        </p:spPr>
        <p:txBody>
          <a:bodyPr vert="horz" lIns="98593" tIns="49296" rIns="98593" bIns="4929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6363" cy="511730"/>
          </a:xfrm>
          <a:prstGeom prst="rect">
            <a:avLst/>
          </a:prstGeom>
        </p:spPr>
        <p:txBody>
          <a:bodyPr vert="horz" lIns="98593" tIns="49296" rIns="98593" bIns="49296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7" y="9721110"/>
            <a:ext cx="3076363" cy="511730"/>
          </a:xfrm>
          <a:prstGeom prst="rect">
            <a:avLst/>
          </a:prstGeom>
        </p:spPr>
        <p:txBody>
          <a:bodyPr vert="horz" lIns="98593" tIns="49296" rIns="98593" bIns="49296" rtlCol="0" anchor="b"/>
          <a:lstStyle>
            <a:lvl1pPr algn="r" latinLnBrk="0">
              <a:defRPr lang="fr-FR" sz="1200"/>
            </a:lvl1pPr>
          </a:lstStyle>
          <a:p>
            <a:fld id="{1D2386A3-2E31-4C9B-B0BE-45709ADB984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43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861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00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38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5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605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993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880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800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261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225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1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848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136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2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8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22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16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89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56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1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endParaRPr lang="fr-FR" sz="4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EFFFF"/>
                </a:solidFill>
              </a:defRPr>
            </a:lvl1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876F042D-FBEA-40C8-ACF1-388DE857BC66}" type="datetime1">
              <a:rPr lang="fr-FR" smtClean="0"/>
              <a:pPr/>
              <a:t>07/12/2020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86442B7-F7A6-44F5-A940-BF91B5A1AE3C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4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algn="r"/>
            <a:fld id="{1A33440A-D04E-4FB0-ACBB-D1FD42651063}" type="datetime1">
              <a:rPr lang="fr-FR" smtClean="0"/>
              <a:pPr algn="r"/>
              <a:t>07/12/2020</a:t>
            </a:fld>
            <a:endParaRPr lang="fr-F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/>
            <a:fld id="{E5C7EF4D-DD50-400C-9F04-EB20CB99416E}" type="slidenum">
              <a:rPr lang="fr-FR" sz="2800" smtClean="0">
                <a:solidFill>
                  <a:schemeClr val="tx2"/>
                </a:solidFill>
              </a:rPr>
              <a:pPr algn="ctr"/>
              <a:t>‹N°›</a:t>
            </a:fld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8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algn="r"/>
            <a:fld id="{1A33440A-D04E-4FB0-ACBB-D1FD42651063}" type="datetime1">
              <a:rPr lang="fr-FR" smtClean="0"/>
              <a:pPr algn="r"/>
              <a:t>07/12/2020</a:t>
            </a:fld>
            <a:endParaRPr lang="fr-F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/>
            <a:fld id="{E5C7EF4D-DD50-400C-9F04-EB20CB99416E}" type="slidenum">
              <a:rPr lang="fr-FR" sz="2800" smtClean="0">
                <a:solidFill>
                  <a:schemeClr val="tx2"/>
                </a:solidFill>
              </a:rPr>
              <a:pPr algn="ctr"/>
              <a:t>‹N°›</a:t>
            </a:fld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5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algn="r"/>
            <a:fld id="{1A33440A-D04E-4FB0-ACBB-D1FD42651063}" type="datetime1">
              <a:rPr lang="fr-FR" smtClean="0"/>
              <a:pPr algn="r"/>
              <a:t>07/12/2020</a:t>
            </a:fld>
            <a:endParaRPr lang="fr-F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E5C7EF4D-DD50-400C-9F04-EB20CB99416E}" type="slidenum">
              <a:rPr lang="fr-FR" sz="2800" smtClean="0">
                <a:solidFill>
                  <a:schemeClr val="tx2"/>
                </a:solidFill>
              </a:rPr>
              <a:pPr algn="ctr"/>
              <a:t>‹N°›</a:t>
            </a:fld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6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algn="r"/>
            <a:fld id="{1A33440A-D04E-4FB0-ACBB-D1FD42651063}" type="datetime1">
              <a:rPr lang="fr-FR" smtClean="0"/>
              <a:pPr algn="r"/>
              <a:t>07/12/2020</a:t>
            </a:fld>
            <a:endParaRPr lang="fr-F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E5C7EF4D-DD50-400C-9F04-EB20CB99416E}" type="slidenum">
              <a:rPr lang="fr-FR" sz="2800" smtClean="0">
                <a:solidFill>
                  <a:schemeClr val="tx2"/>
                </a:solidFill>
              </a:rPr>
              <a:pPr algn="ctr"/>
              <a:t>‹N°›</a:t>
            </a:fld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1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algn="r"/>
            <a:fld id="{1A33440A-D04E-4FB0-ACBB-D1FD42651063}" type="datetime1">
              <a:rPr lang="fr-FR" smtClean="0"/>
              <a:pPr algn="r"/>
              <a:t>07/12/2020</a:t>
            </a:fld>
            <a:endParaRPr lang="fr-F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E5C7EF4D-DD50-400C-9F04-EB20CB99416E}" type="slidenum">
              <a:rPr lang="fr-FR" sz="2800" smtClean="0">
                <a:solidFill>
                  <a:schemeClr val="tx2"/>
                </a:solidFill>
              </a:rPr>
              <a:pPr algn="ctr"/>
              <a:t>‹N°›</a:t>
            </a:fld>
            <a:endParaRPr lang="fr-F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2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A33440A-D04E-4FB0-ACBB-D1FD42651063}" type="datetime1">
              <a:rPr lang="fr-FR" smtClean="0"/>
              <a:pPr/>
              <a:t>07/12/2020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fr-FR" sz="2800" smtClean="0">
                <a:solidFill>
                  <a:schemeClr val="tx2"/>
                </a:solidFill>
              </a:rPr>
              <a:pPr algn="ctr"/>
              <a:t>‹N°›</a:t>
            </a:fld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gray">
          <a:xfrm>
            <a:off x="356007" y="65258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6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A33440A-D04E-4FB0-ACBB-D1FD42651063}" type="datetime1">
              <a:rPr lang="fr-FR" smtClean="0"/>
              <a:pPr/>
              <a:t>07/12/2020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fr-FR" sz="2800" smtClean="0">
                <a:solidFill>
                  <a:schemeClr val="tx2"/>
                </a:solidFill>
              </a:rPr>
              <a:pPr algn="ctr"/>
              <a:t>‹N°›</a:t>
            </a:fld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gray">
          <a:xfrm>
            <a:off x="356007" y="65258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2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gray">
          <a:xfrm>
            <a:off x="251520" y="6381328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6" name="Freeform 11"/>
          <p:cNvSpPr/>
          <p:nvPr userDrawn="1"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EFFFF"/>
                </a:solidFill>
              </a:defRPr>
            </a:lvl1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8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5"/>
          <p:cNvSpPr txBox="1">
            <a:spLocks/>
          </p:cNvSpPr>
          <p:nvPr userDrawn="1"/>
        </p:nvSpPr>
        <p:spPr bwMode="gray">
          <a:xfrm>
            <a:off x="251520" y="6381328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6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619FADA7-12A5-4168-87FD-0A7BA931419B}" type="datetime1">
              <a:rPr lang="fr-FR" smtClean="0"/>
              <a:pPr/>
              <a:t>07/12/2020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86442B7-F7A6-44F5-A940-BF91B5A1AE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5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59FC5A2C-8CF9-418C-929E-59F23F70E5F3}" type="datetime1">
              <a:rPr lang="fr-FR" smtClean="0"/>
              <a:pPr/>
              <a:t>07/12/2020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86442B7-F7A6-44F5-A940-BF91B5A1AE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1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76569BAF-DF50-49A9-A24B-E772F34D4EE8}" type="datetime1">
              <a:rPr lang="fr-FR" smtClean="0"/>
              <a:pPr/>
              <a:t>07/12/2020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86442B7-F7A6-44F5-A940-BF91B5A1AE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9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EFE29F9C-0FE7-4725-BBF1-3A439DEFF6B8}" type="datetime1">
              <a:rPr lang="fr-FR" smtClean="0"/>
              <a:pPr/>
              <a:t>07/12/2020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gray">
          <a:xfrm>
            <a:off x="356007" y="65258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4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2137221-B4EC-499E-8F13-52A4FCD99E36}" type="datetime1">
              <a:rPr lang="fr-FR" smtClean="0"/>
              <a:pPr/>
              <a:t>07/12/2020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238" y="6381328"/>
            <a:ext cx="552143" cy="39248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356007" y="65258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rtl="0" latinLnBrk="0">
              <a:defRPr sz="18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95535" y="228600"/>
            <a:ext cx="1585665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03607" y="6373420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EFFFF"/>
                </a:solidFill>
              </a:defRPr>
            </a:lvl1pPr>
          </a:lstStyle>
          <a:p>
            <a:pPr algn="ctr"/>
            <a:fld id="{E5C7EF4D-DD50-400C-9F04-EB20CB99416E}" type="slidenum">
              <a:rPr lang="fr-FR" smtClean="0">
                <a:solidFill>
                  <a:schemeClr val="tx2"/>
                </a:solidFill>
              </a:rPr>
              <a:pPr algn="ctr"/>
              <a:t>‹N°›</a:t>
            </a:fld>
            <a:endParaRPr lang="fr-FR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019800"/>
            <a:ext cx="1105311" cy="6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1" r:id="rId2"/>
    <p:sldLayoutId id="2147483701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4149080"/>
            <a:ext cx="6600451" cy="1326677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Modernisation de l’infrastructure des données RN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4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Autres protocoles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2242579"/>
            <a:ext cx="7056784" cy="318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Expérimentation module « Monitoring » GeoNature prévu sur protocole limicoles côtiers </a:t>
            </a:r>
          </a:p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	 coordination avec la LPO nécessaire 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Déplacement prévu Gap (reporté)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Travail conjoint avec équipe GeoNature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8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Cartographie des protocoles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3140968"/>
            <a:ext cx="7056784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Brève présentation de l’état d’avancement par Olivier</a:t>
            </a:r>
          </a:p>
        </p:txBody>
      </p:sp>
    </p:spTree>
    <p:extLst>
      <p:ext uri="{BB962C8B-B14F-4D97-AF65-F5344CB8AC3E}">
        <p14:creationId xmlns:p14="http://schemas.microsoft.com/office/powerpoint/2010/main" val="113743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Cartographie des protocoles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C99348-55D1-4EE9-881E-B666D7455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28" y="1196752"/>
            <a:ext cx="5470483" cy="55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Cartographie des protocoles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C99348-55D1-4EE9-881E-B666D7455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48" b="66243"/>
          <a:stretch/>
        </p:blipFill>
        <p:spPr>
          <a:xfrm>
            <a:off x="1909828" y="1196752"/>
            <a:ext cx="5182451" cy="56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Cartographie des protocoles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77CD8B-0741-4713-BB10-963DA177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12776"/>
            <a:ext cx="42005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2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Étude de positionnement Serena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041" y="1628800"/>
            <a:ext cx="7920880" cy="495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Dossier majeur à RNF :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cas d’arrêt du développement de Serena :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Personne aujourd’hui pour reprendre le développement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Nécessité de prévoir une suite, avec Serena ou pas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Dès cette fin d’année : </a:t>
            </a:r>
          </a:p>
          <a:p>
            <a:pPr marL="800100" lvl="1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continuité de service 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2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Étude de positionnement Serena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041" y="1628800"/>
            <a:ext cx="7920880" cy="439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L’étude doit permettre de clarifier certains points :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Mauvaise connaissance du déploiement de Serena dans le réseau actuellement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Mutations observées : phénomène ponctuel ou véritable tendance ?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Réponse aux besoins des organismes gestionnaires ?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7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Étude de positionnement Serena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041" y="1628800"/>
            <a:ext cx="7920880" cy="467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fr-F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ère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étape : Enquête auprès du réseau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que le réseau (autres utilisateurs pris en compte après)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 la base des questions de 2017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évolutions en 3 ans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Mais basé sur les OG et non les utilisateurs  info par RN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Identification des mutations, des solutions utilisées dans le réseau, des utilisateurs clefs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2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Étude de positionnement Serena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041" y="1628800"/>
            <a:ext cx="7920880" cy="318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fr-F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étape : Entrevues semi-dirigées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 la base des résultats de l’enquête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 d’approfondir certains sujets, de recueillir les doléances des utilisateurs du réseau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Étude de positionnement Serena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041" y="1628800"/>
            <a:ext cx="7920880" cy="364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fr-F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étape : Analyse AFOM des solutions existantes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 la base des résultats de l’enquête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Comparaison technique des solutions, état de leurs phases de développement, de leur communauté d’utilisateurs, estimations des coûts de déploiement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PSDRF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132856"/>
            <a:ext cx="7128792" cy="272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Remise à plat et rédaction d’une note de synthèse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Comité technique mis en place (1</a:t>
            </a:r>
            <a:r>
              <a:rPr lang="fr-F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ère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réunion le 30/11)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Recrutement lancé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1</a:t>
            </a:r>
            <a:r>
              <a:rPr lang="fr-F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er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février (8 mois) ou prestation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Suivi avec Camille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Monchicourt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(PNN Écrins)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Étude de positionnement Serena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041" y="1628800"/>
            <a:ext cx="7920880" cy="272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fr-FR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étape : Définition des scénarios possibles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 la base de tous les éléments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Plusieurs scénarios, chiffrés et 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timés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0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Étude de positionnement Serena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1" y="1330549"/>
            <a:ext cx="7920880" cy="6162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 mars : Rapport rendu au CA, validé ensemble</a:t>
            </a:r>
          </a:p>
          <a:p>
            <a:pPr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Contenu (que du factuel) :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 SERENA (histoire, principe, fonctionnalités… validé par Pierre Girard)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 du réseau (enquêtes 2017 et 2020)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 des partenaires (que font-ils ?)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 AFOM des solutions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Proposition de scénarios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PSDRF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3DD7F-0742-4B34-A5D7-4E8AAEDE8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193697" cy="5145749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EF91B30-8D1F-4CD0-BDC1-8034F843D77C}"/>
              </a:ext>
            </a:extLst>
          </p:cNvPr>
          <p:cNvSpPr/>
          <p:nvPr/>
        </p:nvSpPr>
        <p:spPr>
          <a:xfrm>
            <a:off x="4211960" y="3501008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98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SOCLE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2242579"/>
            <a:ext cx="7056784" cy="244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Adaptation au Framework et à PHP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Débogage et développement de quelques fonctionnalités d’administration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8j/trimestre prévues pour 2021 ~temps estimé restant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1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Infrastructure interne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1628800"/>
            <a:ext cx="7056784" cy="411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État des lieux des « Bases de données »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Modification des pratiques nécessaires (e.g. plusieurs bases identiques modifiées en parallèle)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Développement d’un intranet de mise à jour des bases de données (</a:t>
            </a:r>
            <a:r>
              <a:rPr lang="fr-F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RNs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Police dans un premier temps)</a:t>
            </a:r>
          </a:p>
          <a:p>
            <a:pPr marL="342900" indent="-342900" defTabSz="4572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Demande de serveur interne associée </a:t>
            </a:r>
          </a:p>
        </p:txBody>
      </p:sp>
    </p:spTree>
    <p:extLst>
      <p:ext uri="{BB962C8B-B14F-4D97-AF65-F5344CB8AC3E}">
        <p14:creationId xmlns:p14="http://schemas.microsoft.com/office/powerpoint/2010/main" val="144775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Infrastructure interne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FBA709-5F59-4ECA-99F5-882FE120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7" y="1394241"/>
            <a:ext cx="8329924" cy="41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Infrastructure interne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AD22CB-C66D-42A1-AE49-3BC1BE61F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7" y="1394241"/>
            <a:ext cx="8329925" cy="40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Infrastructure interne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1A07F8-43B1-4E41-8C8E-C0D4214D5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7" y="1394242"/>
            <a:ext cx="8329924" cy="40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7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7128792" cy="71665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Infrastructure interne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BCD131-108C-4005-A857-E00EA530B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6" y="1394242"/>
            <a:ext cx="8329925" cy="40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0316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B417DB-3B1A-4B58-A484-92C5E20297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501</Words>
  <Application>Microsoft Office PowerPoint</Application>
  <PresentationFormat>Affichage à l'écran (4:3)</PresentationFormat>
  <Paragraphs>89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Century Gothic</vt:lpstr>
      <vt:lpstr>Wingdings</vt:lpstr>
      <vt:lpstr>Wingdings 3</vt:lpstr>
      <vt:lpstr>Brin</vt:lpstr>
      <vt:lpstr>Modernisation de l’infrastructure des données RN</vt:lpstr>
      <vt:lpstr>PSDRF</vt:lpstr>
      <vt:lpstr>PSDRF</vt:lpstr>
      <vt:lpstr>SOCLE</vt:lpstr>
      <vt:lpstr>Infrastructure interne</vt:lpstr>
      <vt:lpstr>Infrastructure interne</vt:lpstr>
      <vt:lpstr>Infrastructure interne</vt:lpstr>
      <vt:lpstr>Infrastructure interne</vt:lpstr>
      <vt:lpstr>Infrastructure interne</vt:lpstr>
      <vt:lpstr>Autres protocoles</vt:lpstr>
      <vt:lpstr>Cartographie des protocoles</vt:lpstr>
      <vt:lpstr>Cartographie des protocoles</vt:lpstr>
      <vt:lpstr>Cartographie des protocoles</vt:lpstr>
      <vt:lpstr>Cartographie des protocoles</vt:lpstr>
      <vt:lpstr>Étude de positionnement Serena</vt:lpstr>
      <vt:lpstr>Étude de positionnement Serena</vt:lpstr>
      <vt:lpstr>Étude de positionnement Serena</vt:lpstr>
      <vt:lpstr>Étude de positionnement Serena</vt:lpstr>
      <vt:lpstr>Étude de positionnement Serena</vt:lpstr>
      <vt:lpstr>Étude de positionnement Serena</vt:lpstr>
      <vt:lpstr>Étude de positionnement Serena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2016-06-24T12:41:40Z</dcterms:created>
  <dcterms:modified xsi:type="dcterms:W3CDTF">2020-12-07T17:45:38Z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