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rnf\commun\ROBIN\Commission%20Patrimoine%20Naturel%20Biologique\Ateliers\Atelier%20Donn&#233;es\Enquete%20utilisateur%20sere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1'!$A$2:$A$13</c:f>
              <c:strCache>
                <c:ptCount val="12"/>
                <c:pt idx="0">
                  <c:v>Structure professionnelle de gestion d'Espace Naturel Protégé</c:v>
                </c:pt>
                <c:pt idx="1">
                  <c:v>Association de protection de la nature non gestionnaire d'Espace Naturel protégé</c:v>
                </c:pt>
                <c:pt idx="2">
                  <c:v>Bureau d'études</c:v>
                </c:pt>
                <c:pt idx="3">
                  <c:v>Structure amateur de gestion d'Espace Naturel Protégé</c:v>
                </c:pt>
                <c:pt idx="4">
                  <c:v>Association de protection de la nature gestionnaire d'Espace Naturel protégé</c:v>
                </c:pt>
                <c:pt idx="5">
                  <c:v>collectivité</c:v>
                </c:pt>
                <c:pt idx="6">
                  <c:v>Collectivité territoriale</c:v>
                </c:pt>
                <c:pt idx="7">
                  <c:v>Enseignement (BTS GPN)</c:v>
                </c:pt>
                <c:pt idx="8">
                  <c:v>Particulier</c:v>
                </c:pt>
                <c:pt idx="9">
                  <c:v>PNR</c:v>
                </c:pt>
                <c:pt idx="10">
                  <c:v>Réserve naturelle</c:v>
                </c:pt>
                <c:pt idx="11">
                  <c:v>société mycologique</c:v>
                </c:pt>
              </c:strCache>
            </c:strRef>
          </c:cat>
          <c:val>
            <c:numRef>
              <c:f>'Graph 1'!$B$2:$B$13</c:f>
              <c:numCache>
                <c:formatCode>General</c:formatCode>
                <c:ptCount val="12"/>
                <c:pt idx="0">
                  <c:v>117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1.9714169531625445E-2"/>
          <c:w val="0.34166666666666667"/>
          <c:h val="0.97748335872069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Feuil6!$B$1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Feuil6!$B$2:$B$12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Feuil6!$C$1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Feuil6!$C$2:$C$12</c:f>
              <c:numCache>
                <c:formatCode>General</c:formatCode>
                <c:ptCount val="11"/>
                <c:pt idx="0">
                  <c:v>17</c:v>
                </c:pt>
                <c:pt idx="1">
                  <c:v>17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10</c:v>
                </c:pt>
                <c:pt idx="6">
                  <c:v>4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Feuil6!$D$1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Feuil6!$D$2:$D$12</c:f>
              <c:numCache>
                <c:formatCode>General</c:formatCode>
                <c:ptCount val="11"/>
                <c:pt idx="0">
                  <c:v>28</c:v>
                </c:pt>
                <c:pt idx="1">
                  <c:v>39</c:v>
                </c:pt>
                <c:pt idx="2">
                  <c:v>21</c:v>
                </c:pt>
                <c:pt idx="3">
                  <c:v>14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16</c:v>
                </c:pt>
                <c:pt idx="8">
                  <c:v>6</c:v>
                </c:pt>
                <c:pt idx="9">
                  <c:v>18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Feuil6!$E$1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Feuil6!$E$2:$E$12</c:f>
              <c:numCache>
                <c:formatCode>General</c:formatCode>
                <c:ptCount val="11"/>
                <c:pt idx="0">
                  <c:v>27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10</c:v>
                </c:pt>
                <c:pt idx="5">
                  <c:v>22</c:v>
                </c:pt>
                <c:pt idx="6">
                  <c:v>8</c:v>
                </c:pt>
                <c:pt idx="7">
                  <c:v>21</c:v>
                </c:pt>
                <c:pt idx="8">
                  <c:v>16</c:v>
                </c:pt>
                <c:pt idx="9">
                  <c:v>16</c:v>
                </c:pt>
                <c:pt idx="10">
                  <c:v>14</c:v>
                </c:pt>
              </c:numCache>
            </c:numRef>
          </c:val>
        </c:ser>
        <c:ser>
          <c:idx val="4"/>
          <c:order val="4"/>
          <c:tx>
            <c:strRef>
              <c:f>Feuil6!$F$1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Feuil6!$F$2:$F$12</c:f>
              <c:numCache>
                <c:formatCode>General</c:formatCode>
                <c:ptCount val="11"/>
                <c:pt idx="0">
                  <c:v>10</c:v>
                </c:pt>
                <c:pt idx="1">
                  <c:v>1</c:v>
                </c:pt>
                <c:pt idx="2">
                  <c:v>26</c:v>
                </c:pt>
                <c:pt idx="3">
                  <c:v>30</c:v>
                </c:pt>
                <c:pt idx="4">
                  <c:v>8</c:v>
                </c:pt>
                <c:pt idx="5">
                  <c:v>21</c:v>
                </c:pt>
                <c:pt idx="6">
                  <c:v>7</c:v>
                </c:pt>
                <c:pt idx="7">
                  <c:v>20</c:v>
                </c:pt>
                <c:pt idx="8">
                  <c:v>20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</c:ser>
        <c:ser>
          <c:idx val="5"/>
          <c:order val="5"/>
          <c:tx>
            <c:strRef>
              <c:f>Feuil6!$G$1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Feuil6!$G$2:$G$12</c:f>
              <c:numCache>
                <c:formatCode>General</c:formatCode>
                <c:ptCount val="11"/>
                <c:pt idx="0">
                  <c:v>1</c:v>
                </c:pt>
                <c:pt idx="2">
                  <c:v>13</c:v>
                </c:pt>
                <c:pt idx="3">
                  <c:v>18</c:v>
                </c:pt>
                <c:pt idx="4">
                  <c:v>3</c:v>
                </c:pt>
                <c:pt idx="5">
                  <c:v>7</c:v>
                </c:pt>
                <c:pt idx="7">
                  <c:v>10</c:v>
                </c:pt>
                <c:pt idx="8">
                  <c:v>26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6"/>
          <c:order val="6"/>
          <c:tx>
            <c:strRef>
              <c:f>Feuil6!$H$1</c:f>
              <c:strCache>
                <c:ptCount val="1"/>
                <c:pt idx="0">
                  <c:v>Pas d'avis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Feuil6!$A$2:$A$12</c:f>
              <c:strCache>
                <c:ptCount val="11"/>
                <c:pt idx="0">
                  <c:v> Ergonomie</c:v>
                </c:pt>
                <c:pt idx="1">
                  <c:v> Intuitivité</c:v>
                </c:pt>
                <c:pt idx="2">
                  <c:v> Fonctions de gestion de données</c:v>
                </c:pt>
                <c:pt idx="3">
                  <c:v> Module Taxons</c:v>
                </c:pt>
                <c:pt idx="4">
                  <c:v> Module Habitats</c:v>
                </c:pt>
                <c:pt idx="5">
                  <c:v> Module Carto</c:v>
                </c:pt>
                <c:pt idx="6">
                  <c:v> Centrale d'observations (COBS)</c:v>
                </c:pt>
                <c:pt idx="7">
                  <c:v> Aide en ligne</c:v>
                </c:pt>
                <c:pt idx="8">
                  <c:v> Support (contact RNF)</c:v>
                </c:pt>
                <c:pt idx="9">
                  <c:v> Communication</c:v>
                </c:pt>
                <c:pt idx="10">
                  <c:v> Diversité de supports</c:v>
                </c:pt>
              </c:strCache>
            </c:strRef>
          </c:cat>
          <c:val>
            <c:numRef>
              <c:f>Feuil6!$H$2:$H$12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14</c:v>
                </c:pt>
                <c:pt idx="3">
                  <c:v>12</c:v>
                </c:pt>
                <c:pt idx="4">
                  <c:v>67</c:v>
                </c:pt>
                <c:pt idx="5">
                  <c:v>25</c:v>
                </c:pt>
                <c:pt idx="6">
                  <c:v>71</c:v>
                </c:pt>
                <c:pt idx="7">
                  <c:v>29</c:v>
                </c:pt>
                <c:pt idx="8">
                  <c:v>24</c:v>
                </c:pt>
                <c:pt idx="9">
                  <c:v>42</c:v>
                </c:pt>
                <c:pt idx="10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691168"/>
        <c:axId val="278691560"/>
      </c:barChart>
      <c:catAx>
        <c:axId val="2786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691560"/>
        <c:crosses val="autoZero"/>
        <c:auto val="1"/>
        <c:lblAlgn val="ctr"/>
        <c:lblOffset val="100"/>
        <c:noMultiLvlLbl val="0"/>
      </c:catAx>
      <c:valAx>
        <c:axId val="27869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6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Graphs3!$B$1</c:f>
              <c:strCache>
                <c:ptCount val="1"/>
                <c:pt idx="0">
                  <c:v>Nombre de Sous quel système d'exploitation utilisez vous SERENA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Graphs3!$A$2:$A$10</c:f>
              <c:strCache>
                <c:ptCount val="9"/>
                <c:pt idx="0">
                  <c:v>Windows 7</c:v>
                </c:pt>
                <c:pt idx="1">
                  <c:v>Windows 10</c:v>
                </c:pt>
                <c:pt idx="2">
                  <c:v>Windows 8</c:v>
                </c:pt>
                <c:pt idx="3">
                  <c:v>Windows XP</c:v>
                </c:pt>
                <c:pt idx="4">
                  <c:v>au CEN, Win7 à 10</c:v>
                </c:pt>
                <c:pt idx="5">
                  <c:v>inux et machine virtuelle</c:v>
                </c:pt>
                <c:pt idx="6">
                  <c:v>Virtual box Windows XP</c:v>
                </c:pt>
                <c:pt idx="7">
                  <c:v>Windows Vista</c:v>
                </c:pt>
                <c:pt idx="8">
                  <c:v>XP virtualisé</c:v>
                </c:pt>
              </c:strCache>
            </c:strRef>
          </c:cat>
          <c:val>
            <c:numRef>
              <c:f>Graphs3!$B$2:$B$10</c:f>
              <c:numCache>
                <c:formatCode>General</c:formatCode>
                <c:ptCount val="9"/>
                <c:pt idx="0">
                  <c:v>47</c:v>
                </c:pt>
                <c:pt idx="1">
                  <c:v>30</c:v>
                </c:pt>
                <c:pt idx="2">
                  <c:v>10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Graphs3!$B$18</c:f>
              <c:strCache>
                <c:ptCount val="1"/>
                <c:pt idx="0">
                  <c:v>Nombre de Type de poste informatique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Graphs3!$A$19:$A$21</c:f>
              <c:strCache>
                <c:ptCount val="3"/>
                <c:pt idx="0">
                  <c:v>Poste autonome (fixe/portable)</c:v>
                </c:pt>
                <c:pt idx="1">
                  <c:v>Poste dans un réseau local</c:v>
                </c:pt>
                <c:pt idx="2">
                  <c:v>Poste dans un domaine</c:v>
                </c:pt>
              </c:strCache>
            </c:strRef>
          </c:cat>
          <c:val>
            <c:numRef>
              <c:f>Graphs3!$B$19:$B$21</c:f>
              <c:numCache>
                <c:formatCode>General</c:formatCode>
                <c:ptCount val="3"/>
                <c:pt idx="0">
                  <c:v>55</c:v>
                </c:pt>
                <c:pt idx="1">
                  <c:v>39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Feuil7!$M$1</c:f>
              <c:strCache>
                <c:ptCount val="1"/>
                <c:pt idx="0">
                  <c:v>Nombre de Combien de licences possédez vous 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Feuil7!$L$2:$L$16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 (mini)</c:v>
                </c:pt>
                <c:pt idx="9">
                  <c:v>11</c:v>
                </c:pt>
                <c:pt idx="10">
                  <c:v>14</c:v>
                </c:pt>
                <c:pt idx="11">
                  <c:v>17</c:v>
                </c:pt>
                <c:pt idx="12">
                  <c:v>20</c:v>
                </c:pt>
                <c:pt idx="13">
                  <c:v>40</c:v>
                </c:pt>
                <c:pt idx="14">
                  <c:v>Ne sais pas</c:v>
                </c:pt>
              </c:strCache>
            </c:strRef>
          </c:cat>
          <c:val>
            <c:numRef>
              <c:f>Feuil7!$M$2:$M$16</c:f>
              <c:numCache>
                <c:formatCode>General</c:formatCode>
                <c:ptCount val="15"/>
                <c:pt idx="0">
                  <c:v>47</c:v>
                </c:pt>
                <c:pt idx="1">
                  <c:v>14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52872"/>
        <c:axId val="173153264"/>
      </c:barChart>
      <c:catAx>
        <c:axId val="17315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153264"/>
        <c:crosses val="autoZero"/>
        <c:auto val="1"/>
        <c:lblAlgn val="ctr"/>
        <c:lblOffset val="100"/>
        <c:noMultiLvlLbl val="0"/>
      </c:catAx>
      <c:valAx>
        <c:axId val="17315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15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Graphs3!$M$18</c:f>
              <c:strCache>
                <c:ptCount val="1"/>
                <c:pt idx="0">
                  <c:v>Nombre de Architecture de la base de données déployée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Graphs3!$L$19:$L$26</c:f>
              <c:strCache>
                <c:ptCount val="8"/>
                <c:pt idx="0">
                  <c:v>Base autonome sur votre poste</c:v>
                </c:pt>
                <c:pt idx="1">
                  <c:v>Base autonome sur un réseau partagé</c:v>
                </c:pt>
                <c:pt idx="2">
                  <c:v>Ne sais pas</c:v>
                </c:pt>
                <c:pt idx="3">
                  <c:v>Base répartie</c:v>
                </c:pt>
                <c:pt idx="4">
                  <c:v>Base centralisée</c:v>
                </c:pt>
                <c:pt idx="5">
                  <c:v>Base postgreSQL</c:v>
                </c:pt>
                <c:pt idx="6">
                  <c:v>En cours de modification</c:v>
                </c:pt>
                <c:pt idx="7">
                  <c:v>pgweb</c:v>
                </c:pt>
              </c:strCache>
            </c:strRef>
          </c:cat>
          <c:val>
            <c:numRef>
              <c:f>Graphs3!$M$19:$M$26</c:f>
              <c:numCache>
                <c:formatCode>General</c:formatCode>
                <c:ptCount val="8"/>
                <c:pt idx="0">
                  <c:v>36</c:v>
                </c:pt>
                <c:pt idx="1">
                  <c:v>28</c:v>
                </c:pt>
                <c:pt idx="2">
                  <c:v>14</c:v>
                </c:pt>
                <c:pt idx="3">
                  <c:v>11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Feuil8!$B$1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explosion val="13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Feuil8!$A$2:$A$13</c:f>
              <c:strCache>
                <c:ptCount val="12"/>
                <c:pt idx="0">
                  <c:v>Biolovision</c:v>
                </c:pt>
                <c:pt idx="1">
                  <c:v>SICEN</c:v>
                </c:pt>
                <c:pt idx="2">
                  <c:v>Base de données interne à la structure (Excel / Access)</c:v>
                </c:pt>
                <c:pt idx="3">
                  <c:v>CETIA</c:v>
                </c:pt>
                <c:pt idx="4">
                  <c:v>CARDOBS</c:v>
                </c:pt>
                <c:pt idx="5">
                  <c:v>SICEN ODK</c:v>
                </c:pt>
                <c:pt idx="6">
                  <c:v>SIRFF</c:v>
                </c:pt>
                <c:pt idx="7">
                  <c:v>Logiciel "maison"</c:v>
                </c:pt>
                <c:pt idx="8">
                  <c:v>geonature</c:v>
                </c:pt>
                <c:pt idx="9">
                  <c:v>Digitale (BDD régionales)</c:v>
                </c:pt>
                <c:pt idx="10">
                  <c:v>SILENE PACA</c:v>
                </c:pt>
                <c:pt idx="11">
                  <c:v>Autres</c:v>
                </c:pt>
              </c:strCache>
            </c:strRef>
          </c:cat>
          <c:val>
            <c:numRef>
              <c:f>Feuil8!$B$2:$B$13</c:f>
              <c:numCache>
                <c:formatCode>General</c:formatCode>
                <c:ptCount val="12"/>
                <c:pt idx="0">
                  <c:v>38</c:v>
                </c:pt>
                <c:pt idx="1">
                  <c:v>12</c:v>
                </c:pt>
                <c:pt idx="2">
                  <c:v>18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3.6866465263272294E-2"/>
          <c:w val="0.34166666666666667"/>
          <c:h val="0.91897659316999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BDD globale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Graphs3!$B$36:$B$44</c:f>
              <c:strCache>
                <c:ptCount val="9"/>
                <c:pt idx="0">
                  <c:v>0</c:v>
                </c:pt>
                <c:pt idx="1">
                  <c:v>10000</c:v>
                </c:pt>
                <c:pt idx="2">
                  <c:v>50000</c:v>
                </c:pt>
                <c:pt idx="3">
                  <c:v>100000</c:v>
                </c:pt>
                <c:pt idx="4">
                  <c:v>250000</c:v>
                </c:pt>
                <c:pt idx="5">
                  <c:v>500000</c:v>
                </c:pt>
                <c:pt idx="6">
                  <c:v>750000</c:v>
                </c:pt>
                <c:pt idx="7">
                  <c:v>1000000</c:v>
                </c:pt>
                <c:pt idx="8">
                  <c:v>plus</c:v>
                </c:pt>
              </c:strCache>
            </c:strRef>
          </c:cat>
          <c:val>
            <c:numRef>
              <c:f>Graphs3!$C$36:$C$44</c:f>
              <c:numCache>
                <c:formatCode>General</c:formatCode>
                <c:ptCount val="9"/>
                <c:pt idx="0">
                  <c:v>0</c:v>
                </c:pt>
                <c:pt idx="1">
                  <c:v>42</c:v>
                </c:pt>
                <c:pt idx="2">
                  <c:v>31</c:v>
                </c:pt>
                <c:pt idx="3">
                  <c:v>20</c:v>
                </c:pt>
                <c:pt idx="4">
                  <c:v>14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v>Sur Serena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Graphs3!$B$36:$B$44</c:f>
              <c:strCache>
                <c:ptCount val="9"/>
                <c:pt idx="0">
                  <c:v>0</c:v>
                </c:pt>
                <c:pt idx="1">
                  <c:v>10000</c:v>
                </c:pt>
                <c:pt idx="2">
                  <c:v>50000</c:v>
                </c:pt>
                <c:pt idx="3">
                  <c:v>100000</c:v>
                </c:pt>
                <c:pt idx="4">
                  <c:v>250000</c:v>
                </c:pt>
                <c:pt idx="5">
                  <c:v>500000</c:v>
                </c:pt>
                <c:pt idx="6">
                  <c:v>750000</c:v>
                </c:pt>
                <c:pt idx="7">
                  <c:v>1000000</c:v>
                </c:pt>
                <c:pt idx="8">
                  <c:v>plus</c:v>
                </c:pt>
              </c:strCache>
            </c:strRef>
          </c:cat>
          <c:val>
            <c:numRef>
              <c:f>Graphs3!$D$36:$D$44</c:f>
              <c:numCache>
                <c:formatCode>General</c:formatCode>
                <c:ptCount val="9"/>
                <c:pt idx="0">
                  <c:v>23</c:v>
                </c:pt>
                <c:pt idx="1">
                  <c:v>37</c:v>
                </c:pt>
                <c:pt idx="2">
                  <c:v>17</c:v>
                </c:pt>
                <c:pt idx="3">
                  <c:v>19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54832"/>
        <c:axId val="173155224"/>
      </c:barChart>
      <c:catAx>
        <c:axId val="1731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155224"/>
        <c:crosses val="autoZero"/>
        <c:auto val="1"/>
        <c:lblAlgn val="ctr"/>
        <c:lblOffset val="100"/>
        <c:noMultiLvlLbl val="0"/>
      </c:catAx>
      <c:valAx>
        <c:axId val="17315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15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1"/>
          <c:order val="1"/>
          <c:tx>
            <c:strRef>
              <c:f>Graphs3!$M$34</c:f>
              <c:strCache>
                <c:ptCount val="1"/>
                <c:pt idx="0">
                  <c:v>Nombre de Quel pourcentage de ces données est informatisé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Graphs3!$L$35:$L$37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cat>
          <c:val>
            <c:numRef>
              <c:f>Graphs3!$M$35:$M$37</c:f>
              <c:numCache>
                <c:formatCode>General</c:formatCode>
                <c:ptCount val="3"/>
                <c:pt idx="0">
                  <c:v>2</c:v>
                </c:pt>
                <c:pt idx="1">
                  <c:v>45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Graphs3!$L$34</c15:sqref>
                        </c15:formulaRef>
                      </c:ext>
                    </c:extLst>
                    <c:strCache>
                      <c:ptCount val="1"/>
                      <c:pt idx="0">
                        <c:v>Étiquettes de lignes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numRef>
                    <c:extLst>
                      <c:ext uri="{02D57815-91ED-43cb-92C2-25804820EDAC}">
                        <c15:formulaRef>
                          <c15:sqref>Graphs3!$L$35:$L$37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Graphs3!$L$35:$L$37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</c:numCache>
                  </c:numRef>
                </c:val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Graphs3!$C$57</c:f>
              <c:strCache>
                <c:ptCount val="1"/>
                <c:pt idx="0">
                  <c:v>Nombre de Nombre approximatif d'espèces dans la base 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Graphs3!$B$58:$B$70</c:f>
              <c:strCache>
                <c:ptCount val="13"/>
                <c:pt idx="0">
                  <c:v>moins de 100</c:v>
                </c:pt>
                <c:pt idx="1">
                  <c:v>100-249</c:v>
                </c:pt>
                <c:pt idx="2">
                  <c:v>250-499</c:v>
                </c:pt>
                <c:pt idx="3">
                  <c:v>500-749</c:v>
                </c:pt>
                <c:pt idx="4">
                  <c:v>750-999</c:v>
                </c:pt>
                <c:pt idx="5">
                  <c:v>1000-1999</c:v>
                </c:pt>
                <c:pt idx="6">
                  <c:v>2000-2499</c:v>
                </c:pt>
                <c:pt idx="7">
                  <c:v>2500-2999</c:v>
                </c:pt>
                <c:pt idx="8">
                  <c:v>3000-4999</c:v>
                </c:pt>
                <c:pt idx="9">
                  <c:v>5000-9999</c:v>
                </c:pt>
                <c:pt idx="10">
                  <c:v>10000-19999</c:v>
                </c:pt>
                <c:pt idx="11">
                  <c:v>Plus</c:v>
                </c:pt>
                <c:pt idx="12">
                  <c:v>Ne sais pas</c:v>
                </c:pt>
              </c:strCache>
            </c:strRef>
          </c:cat>
          <c:val>
            <c:numRef>
              <c:f>Graphs3!$C$58:$C$70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18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11</c:v>
                </c:pt>
                <c:pt idx="10">
                  <c:v>2</c:v>
                </c:pt>
                <c:pt idx="11">
                  <c:v>1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43976"/>
        <c:axId val="278244368"/>
      </c:barChart>
      <c:catAx>
        <c:axId val="27824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244368"/>
        <c:crosses val="autoZero"/>
        <c:auto val="1"/>
        <c:lblAlgn val="ctr"/>
        <c:lblOffset val="100"/>
        <c:noMultiLvlLbl val="0"/>
      </c:catAx>
      <c:valAx>
        <c:axId val="27824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24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Graphs3!$A$81:$A$82</c:f>
              <c:strCache>
                <c:ptCount val="2"/>
                <c:pt idx="0">
                  <c:v>Certaines personnes seulement</c:v>
                </c:pt>
                <c:pt idx="1">
                  <c:v>Tout le monde peut saisir des données</c:v>
                </c:pt>
              </c:strCache>
            </c:strRef>
          </c:cat>
          <c:val>
            <c:numRef>
              <c:f>Graphs3!$B$81:$B$82</c:f>
              <c:numCache>
                <c:formatCode>General</c:formatCode>
                <c:ptCount val="2"/>
                <c:pt idx="0">
                  <c:v>99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1'!$A$23:$A$27</c:f>
              <c:strCache>
                <c:ptCount val="5"/>
                <c:pt idx="0">
                  <c:v>Réserve Naturelle Nationale (RNN)</c:v>
                </c:pt>
                <c:pt idx="1">
                  <c:v>Réserve Naturelle Régionale (RNR)</c:v>
                </c:pt>
                <c:pt idx="2">
                  <c:v>Je ne suis pas gestionnaire de réserve naturelle</c:v>
                </c:pt>
                <c:pt idx="3">
                  <c:v>Réserve Naturelle Nationale (RNN), Réserve Naturelle Régionale (RNR)</c:v>
                </c:pt>
                <c:pt idx="4">
                  <c:v>Réserve Naturelle de Corse (RNC)</c:v>
                </c:pt>
              </c:strCache>
            </c:strRef>
          </c:cat>
          <c:val>
            <c:numRef>
              <c:f>'Graph 1'!$B$23:$B$27</c:f>
              <c:numCache>
                <c:formatCode>General</c:formatCode>
                <c:ptCount val="5"/>
                <c:pt idx="0">
                  <c:v>56</c:v>
                </c:pt>
                <c:pt idx="1">
                  <c:v>39</c:v>
                </c:pt>
                <c:pt idx="2">
                  <c:v>21</c:v>
                </c:pt>
                <c:pt idx="3">
                  <c:v>18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Graphs3!$A$88:$A$89</c:f>
              <c:strCache>
                <c:ptCount val="2"/>
                <c:pt idx="0">
                  <c:v>Je les gère dans une autre base de données</c:v>
                </c:pt>
                <c:pt idx="1">
                  <c:v>Je les gère dans SERENA</c:v>
                </c:pt>
              </c:strCache>
            </c:strRef>
          </c:cat>
          <c:val>
            <c:numRef>
              <c:f>Graphs3!$B$88:$B$89</c:f>
              <c:numCache>
                <c:formatCode>General</c:formatCode>
                <c:ptCount val="2"/>
                <c:pt idx="0">
                  <c:v>64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[Enquete utilisateur serena.xlsx]Graphs3!Tableau croisé dynamique2</c:name>
    <c:fmtId val="189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Graphs3!$B$92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Graphs3!$A$93:$A$95</c:f>
              <c:strCache>
                <c:ptCount val="3"/>
                <c:pt idx="0">
                  <c:v>Avec des outils externes (Excel, logiciel de gestion BDD, SIG, etc.)</c:v>
                </c:pt>
                <c:pt idx="1">
                  <c:v>Je ne les exploite pas</c:v>
                </c:pt>
                <c:pt idx="2">
                  <c:v>Uniquement avec SERENA (tableaux et modules carte)</c:v>
                </c:pt>
              </c:strCache>
            </c:strRef>
          </c:cat>
          <c:val>
            <c:numRef>
              <c:f>Graphs3!$B$93:$B$95</c:f>
              <c:numCache>
                <c:formatCode>General</c:formatCode>
                <c:ptCount val="3"/>
                <c:pt idx="0">
                  <c:v>122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SINP!$A$2:$A$15</c:f>
              <c:strCache>
                <c:ptCount val="14"/>
                <c:pt idx="0">
                  <c:v>Remontée non opérationelle à ce jour</c:v>
                </c:pt>
                <c:pt idx="1">
                  <c:v>Via les platerformes régionales</c:v>
                </c:pt>
                <c:pt idx="2">
                  <c:v>Je souhaite les faire remonter via la CObs</c:v>
                </c:pt>
                <c:pt idx="3">
                  <c:v>Non concerné</c:v>
                </c:pt>
                <c:pt idx="4">
                  <c:v>Ne sais pas</c:v>
                </c:pt>
                <c:pt idx="5">
                  <c:v>Je souhaite les faire remonter mais ne dispose actuellement d'aucun moyen me le permettant</c:v>
                </c:pt>
                <c:pt idx="6">
                  <c:v>centralisation à la FRNC</c:v>
                </c:pt>
                <c:pt idx="7">
                  <c:v>Convention avec MNHN</c:v>
                </c:pt>
                <c:pt idx="8">
                  <c:v>par notre référent Christophe Hurson</c:v>
                </c:pt>
                <c:pt idx="9">
                  <c:v>SICEN </c:v>
                </c:pt>
                <c:pt idx="10">
                  <c:v>sur certaines espèces avec organismes scientifiques comme Conservatoire botanique</c:v>
                </c:pt>
                <c:pt idx="11">
                  <c:v>Via GeoNature</c:v>
                </c:pt>
                <c:pt idx="12">
                  <c:v>via la LPO</c:v>
                </c:pt>
                <c:pt idx="13">
                  <c:v>via VISIO LITTORAL</c:v>
                </c:pt>
              </c:strCache>
            </c:strRef>
          </c:cat>
          <c:val>
            <c:numRef>
              <c:f>SINP!$B$2:$B$15</c:f>
              <c:numCache>
                <c:formatCode>General</c:formatCode>
                <c:ptCount val="14"/>
                <c:pt idx="0">
                  <c:v>37</c:v>
                </c:pt>
                <c:pt idx="1">
                  <c:v>34</c:v>
                </c:pt>
                <c:pt idx="2">
                  <c:v>20</c:v>
                </c:pt>
                <c:pt idx="3">
                  <c:v>18</c:v>
                </c:pt>
                <c:pt idx="4">
                  <c:v>3</c:v>
                </c:pt>
                <c:pt idx="5">
                  <c:v>8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2'!$A$2:$A$17</c:f>
              <c:strCache>
                <c:ptCount val="16"/>
                <c:pt idx="0">
                  <c:v>Espace Naturel Sensible (ENS)</c:v>
                </c:pt>
                <c:pt idx="1">
                  <c:v>Conservatoire (CEN)</c:v>
                </c:pt>
                <c:pt idx="2">
                  <c:v>Parc Naturel Régional (PNR)</c:v>
                </c:pt>
                <c:pt idx="3">
                  <c:v>Natura 2000</c:v>
                </c:pt>
                <c:pt idx="4">
                  <c:v>Conservatoire du Littoral</c:v>
                </c:pt>
                <c:pt idx="5">
                  <c:v>acquisitions LPO</c:v>
                </c:pt>
                <c:pt idx="6">
                  <c:v>Aire Marine Protegée (AMP), Espace Naturel Sensible (ENS)</c:v>
                </c:pt>
                <c:pt idx="7">
                  <c:v>EQUIPE SALARIEE RNF</c:v>
                </c:pt>
                <c:pt idx="8">
                  <c:v>Espace Naturel Local</c:v>
                </c:pt>
                <c:pt idx="9">
                  <c:v>Monument classé historique</c:v>
                </c:pt>
                <c:pt idx="10">
                  <c:v> refuges de biodiversité pour le compte de propriétaires privées, d'entreprises et de collectivités</c:v>
                </c:pt>
                <c:pt idx="11">
                  <c:v>RBI</c:v>
                </c:pt>
                <c:pt idx="12">
                  <c:v>réserves associatives</c:v>
                </c:pt>
                <c:pt idx="13">
                  <c:v>Site APPB</c:v>
                </c:pt>
                <c:pt idx="14">
                  <c:v>ZH sans statut</c:v>
                </c:pt>
                <c:pt idx="15">
                  <c:v>ZPS Écozone du Forez</c:v>
                </c:pt>
              </c:strCache>
            </c:strRef>
          </c:cat>
          <c:val>
            <c:numRef>
              <c:f>'Graph 2'!$B$2:$B$17</c:f>
              <c:numCache>
                <c:formatCode>General</c:formatCode>
                <c:ptCount val="16"/>
                <c:pt idx="0">
                  <c:v>27</c:v>
                </c:pt>
                <c:pt idx="1">
                  <c:v>24</c:v>
                </c:pt>
                <c:pt idx="2">
                  <c:v>15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28237095363083"/>
          <c:y val="1.3261285441346549E-2"/>
          <c:w val="0.33905096237970256"/>
          <c:h val="0.95476220241377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1'!$A$35:$A$39</c:f>
              <c:strCache>
                <c:ptCount val="5"/>
                <c:pt idx="0">
                  <c:v>Réserve Naturelle Nationale (RNN)</c:v>
                </c:pt>
                <c:pt idx="1">
                  <c:v>Réserve Naturelle Régionale (RNR)</c:v>
                </c:pt>
                <c:pt idx="2">
                  <c:v>Je ne suis pas gestionnaire de réserve naturelle</c:v>
                </c:pt>
                <c:pt idx="3">
                  <c:v>Réserve Naturelle Nationale (RNN), Réserve Naturelle Régionale (RNR)</c:v>
                </c:pt>
                <c:pt idx="4">
                  <c:v>Réserve Naturelle de Corse (RNC)</c:v>
                </c:pt>
              </c:strCache>
            </c:strRef>
          </c:cat>
          <c:val>
            <c:numRef>
              <c:f>'Graph 1'!$B$35:$B$39</c:f>
              <c:numCache>
                <c:formatCode>General</c:formatCode>
                <c:ptCount val="5"/>
                <c:pt idx="0">
                  <c:v>44</c:v>
                </c:pt>
                <c:pt idx="1">
                  <c:v>24</c:v>
                </c:pt>
                <c:pt idx="2">
                  <c:v>18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1'!$A$44:$A$48</c:f>
              <c:strCache>
                <c:ptCount val="5"/>
                <c:pt idx="0">
                  <c:v>Réserve Naturelle Régionale (RNR)</c:v>
                </c:pt>
                <c:pt idx="1">
                  <c:v>Réserve Naturelle Nationale (RNN)</c:v>
                </c:pt>
                <c:pt idx="2">
                  <c:v>Réserve Naturelle Nationale (RNN), Réserve Naturelle Régionale (RNR)</c:v>
                </c:pt>
                <c:pt idx="3">
                  <c:v>Je ne suis pas gestionnaire de réserve naturelle</c:v>
                </c:pt>
                <c:pt idx="4">
                  <c:v>Réserve Naturelle de Corse (RNC)</c:v>
                </c:pt>
              </c:strCache>
            </c:strRef>
          </c:cat>
          <c:val>
            <c:numRef>
              <c:f>'Graph 1'!$B$44:$B$48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1'!$A$53:$A$61</c:f>
              <c:strCache>
                <c:ptCount val="9"/>
                <c:pt idx="0">
                  <c:v>Communication directe de la part de RNF</c:v>
                </c:pt>
                <c:pt idx="1">
                  <c:v>Vos collègues l'utilisent</c:v>
                </c:pt>
                <c:pt idx="2">
                  <c:v>Communication indirecte via un partenaire de RNF</c:v>
                </c:pt>
                <c:pt idx="3">
                  <c:v>Bouche à oreille</c:v>
                </c:pt>
                <c:pt idx="4">
                  <c:v>ancien emploi</c:v>
                </c:pt>
                <c:pt idx="5">
                  <c:v>Conseil Régional qui nous a"fortement" conseillé de l'utiliser</c:v>
                </c:pt>
                <c:pt idx="6">
                  <c:v>Par notre référent SIG-Bases de données</c:v>
                </c:pt>
                <c:pt idx="7">
                  <c:v>Recherche d'informations sur les bases de données sur internet</c:v>
                </c:pt>
                <c:pt idx="8">
                  <c:v>Utilisé par l'association Pic Vert dont je suis adhérent.</c:v>
                </c:pt>
              </c:strCache>
            </c:strRef>
          </c:cat>
          <c:val>
            <c:numRef>
              <c:f>'Graph 1'!$B$53:$B$61</c:f>
              <c:numCache>
                <c:formatCode>General</c:formatCode>
                <c:ptCount val="9"/>
                <c:pt idx="0">
                  <c:v>60</c:v>
                </c:pt>
                <c:pt idx="1">
                  <c:v>23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'Graph 1'!$A$67:$A$71</c:f>
              <c:strCache>
                <c:ptCount val="5"/>
                <c:pt idx="0">
                  <c:v>Régulièrement (Chaque semaine)</c:v>
                </c:pt>
                <c:pt idx="1">
                  <c:v>Souvent (au moins une fois par mois)</c:v>
                </c:pt>
                <c:pt idx="2">
                  <c:v>Occasionellement ( au moins une fois par trimestre)</c:v>
                </c:pt>
                <c:pt idx="3">
                  <c:v>Rarement (Au moins une fois par semestre)</c:v>
                </c:pt>
                <c:pt idx="4">
                  <c:v>Jamais</c:v>
                </c:pt>
              </c:strCache>
            </c:strRef>
          </c:cat>
          <c:val>
            <c:numRef>
              <c:f>'Graph 1'!$B$67:$B$71</c:f>
              <c:numCache>
                <c:formatCode>General</c:formatCode>
                <c:ptCount val="5"/>
                <c:pt idx="0">
                  <c:v>37</c:v>
                </c:pt>
                <c:pt idx="1">
                  <c:v>34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[Enquete utilisateur serena.xlsx]Utilisation!Tableau croisé dynamique4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Utilisation!$E$1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Utilisation!$D$2:$D$15</c:f>
              <c:strCache>
                <c:ptCount val="13"/>
                <c:pt idx="0">
                  <c:v>Saisie de données au bureau</c:v>
                </c:pt>
                <c:pt idx="1">
                  <c:v> Stockage/gestion/ harmonisation de base de données</c:v>
                </c:pt>
                <c:pt idx="2">
                  <c:v> Echange de données interstructure</c:v>
                </c:pt>
                <c:pt idx="3">
                  <c:v> Pour le référentiel taxonomique</c:v>
                </c:pt>
                <c:pt idx="4">
                  <c:v> Pour le module cartographie</c:v>
                </c:pt>
                <c:pt idx="5">
                  <c:v>Stockage/gestion/ harmonisation de base de données</c:v>
                </c:pt>
                <c:pt idx="6">
                  <c:v> Saisie de données sur le terrain (Appli tablette)</c:v>
                </c:pt>
                <c:pt idx="7">
                  <c:v> a venir : saisie de terrain sous peu</c:v>
                </c:pt>
                <c:pt idx="8">
                  <c:v> Alimente notre observatoire du territoire</c:v>
                </c:pt>
                <c:pt idx="9">
                  <c:v> Extraction et analyse de données</c:v>
                </c:pt>
                <c:pt idx="10">
                  <c:v> extraits de listes d'espèces</c:v>
                </c:pt>
                <c:pt idx="11">
                  <c:v> gestion des espèces</c:v>
                </c:pt>
                <c:pt idx="12">
                  <c:v> Plan de gestion (et notamment liste des espèces présentes sur les sites)</c:v>
                </c:pt>
              </c:strCache>
            </c:strRef>
          </c:cat>
          <c:val>
            <c:numRef>
              <c:f>Utilisation!$E$2:$E$15</c:f>
              <c:numCache>
                <c:formatCode>General</c:formatCode>
                <c:ptCount val="13"/>
                <c:pt idx="0">
                  <c:v>64</c:v>
                </c:pt>
                <c:pt idx="1">
                  <c:v>36</c:v>
                </c:pt>
                <c:pt idx="2">
                  <c:v>31</c:v>
                </c:pt>
                <c:pt idx="3">
                  <c:v>20</c:v>
                </c:pt>
                <c:pt idx="4">
                  <c:v>13</c:v>
                </c:pt>
                <c:pt idx="5">
                  <c:v>7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Utilisation!$D$33:$D$39</c:f>
              <c:strCache>
                <c:ptCount val="7"/>
                <c:pt idx="0">
                  <c:v>Saisie de données au bureau</c:v>
                </c:pt>
                <c:pt idx="1">
                  <c:v>Stockage/gestion/ harmonisation de base de données</c:v>
                </c:pt>
                <c:pt idx="2">
                  <c:v>Echange de données interstructure</c:v>
                </c:pt>
                <c:pt idx="3">
                  <c:v>Pour le référentiel taxonomique</c:v>
                </c:pt>
                <c:pt idx="4">
                  <c:v>Pour le module cartographie</c:v>
                </c:pt>
                <c:pt idx="5">
                  <c:v>Autre</c:v>
                </c:pt>
                <c:pt idx="6">
                  <c:v>Saisie de données sur le terrain</c:v>
                </c:pt>
              </c:strCache>
            </c:strRef>
          </c:cat>
          <c:val>
            <c:numRef>
              <c:f>Utilisation!$E$33:$E$39</c:f>
              <c:numCache>
                <c:formatCode>General</c:formatCode>
                <c:ptCount val="7"/>
                <c:pt idx="0">
                  <c:v>85</c:v>
                </c:pt>
                <c:pt idx="1">
                  <c:v>56</c:v>
                </c:pt>
                <c:pt idx="2">
                  <c:v>40</c:v>
                </c:pt>
                <c:pt idx="3">
                  <c:v>27</c:v>
                </c:pt>
                <c:pt idx="4">
                  <c:v>13</c:v>
                </c:pt>
                <c:pt idx="5">
                  <c:v>12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7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5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9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74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6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54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7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2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7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1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9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6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3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96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4DD8B-AB08-4232-9A13-02AEC25C6D9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8B88-A1FA-42C1-8874-2F325BD00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129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Enquête utilisateurs de Serena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Analyse des 135 </a:t>
            </a:r>
            <a:r>
              <a:rPr lang="fr-FR" dirty="0" smtClean="0"/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68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10330528" cy="1325563"/>
          </a:xfrm>
        </p:spPr>
        <p:txBody>
          <a:bodyPr/>
          <a:lstStyle/>
          <a:p>
            <a:r>
              <a:rPr lang="fr-FR" dirty="0" smtClean="0"/>
              <a:t>Expérience générale et points à améliorer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083" y="1469625"/>
            <a:ext cx="5987916" cy="4494570"/>
          </a:xfrm>
        </p:spPr>
        <p:txBody>
          <a:bodyPr>
            <a:normAutofit/>
          </a:bodyPr>
          <a:lstStyle/>
          <a:p>
            <a:r>
              <a:rPr lang="fr-FR" dirty="0" smtClean="0"/>
              <a:t>Point récurrents:</a:t>
            </a:r>
          </a:p>
          <a:p>
            <a:pPr lvl="1"/>
            <a:r>
              <a:rPr lang="fr-FR" dirty="0" smtClean="0"/>
              <a:t>Fonctionnalités adaptées</a:t>
            </a:r>
          </a:p>
          <a:p>
            <a:pPr lvl="1"/>
            <a:r>
              <a:rPr lang="fr-FR" dirty="0" smtClean="0"/>
              <a:t>Complet</a:t>
            </a:r>
          </a:p>
          <a:p>
            <a:pPr lvl="1"/>
            <a:r>
              <a:rPr lang="fr-FR" dirty="0" smtClean="0"/>
              <a:t>Réactivité du support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Ergonomie et interface</a:t>
            </a:r>
          </a:p>
          <a:p>
            <a:pPr lvl="1"/>
            <a:r>
              <a:rPr lang="fr-FR" dirty="0" smtClean="0"/>
              <a:t>Temps d’apprentissage</a:t>
            </a:r>
          </a:p>
          <a:p>
            <a:pPr lvl="1"/>
            <a:r>
              <a:rPr lang="fr-FR" dirty="0" smtClean="0"/>
              <a:t>Trop complexe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21875"/>
              </p:ext>
            </p:extLst>
          </p:nvPr>
        </p:nvGraphicFramePr>
        <p:xfrm>
          <a:off x="6103809" y="2726724"/>
          <a:ext cx="5140839" cy="175036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831770"/>
                <a:gridCol w="309069"/>
              </a:tblGrid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J'adore!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Bonne et adaptée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Bonne mais peut mieux faire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Apprentissage difficile/long mais ça vaut le coup!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Apprentissage difficile/long et besoin d'utilisation régulière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Bof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Mauvaise mais ça s'ameilliore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Mauvaise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Je l'ai peu utilisé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C'est difficile sans appui (formation / collègue)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  <a:tr h="1344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Je n'ai pas le choix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809" y="2193416"/>
            <a:ext cx="53091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endParaRPr lang="fr-FR" sz="3200" dirty="0" smtClean="0">
              <a:sym typeface="Wingdings" panose="05000000000000000000" pitchFamily="2" charset="2"/>
            </a:endParaRPr>
          </a:p>
          <a:p>
            <a:endParaRPr lang="fr-FR" sz="3200" dirty="0" smtClean="0">
              <a:sym typeface="Wingdings" panose="05000000000000000000" pitchFamily="2" charset="2"/>
            </a:endParaRPr>
          </a:p>
          <a:p>
            <a:endParaRPr lang="fr-FR" sz="3200" dirty="0">
              <a:sym typeface="Wingdings" panose="05000000000000000000" pitchFamily="2" charset="2"/>
            </a:endParaRPr>
          </a:p>
          <a:p>
            <a:endParaRPr lang="fr-FR" sz="3200" dirty="0">
              <a:sym typeface="Wingdings" panose="05000000000000000000" pitchFamily="2" charset="2"/>
            </a:endParaRPr>
          </a:p>
          <a:p>
            <a:r>
              <a:rPr lang="fr-FR" sz="32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</a:t>
            </a:r>
            <a:endParaRPr lang="fr-FR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2662" y="2211896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Réponses catégorisées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80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Cadre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8" y="1469625"/>
            <a:ext cx="5296888" cy="1479637"/>
          </a:xfrm>
        </p:spPr>
        <p:txBody>
          <a:bodyPr>
            <a:normAutofit/>
          </a:bodyPr>
          <a:lstStyle/>
          <a:p>
            <a:r>
              <a:rPr lang="fr-FR" dirty="0" smtClean="0"/>
              <a:t>Système d’</a:t>
            </a:r>
            <a:r>
              <a:rPr lang="fr-FR" dirty="0"/>
              <a:t>e</a:t>
            </a:r>
            <a:r>
              <a:rPr lang="fr-FR" dirty="0" smtClean="0"/>
              <a:t>xploitation:</a:t>
            </a:r>
          </a:p>
          <a:p>
            <a:pPr lvl="1"/>
            <a:r>
              <a:rPr lang="fr-FR" dirty="0" smtClean="0"/>
              <a:t>47% Win 7, 10% Win 8 et 30% Win 10</a:t>
            </a:r>
          </a:p>
          <a:p>
            <a:pPr lvl="1"/>
            <a:r>
              <a:rPr lang="fr-FR" dirty="0" smtClean="0"/>
              <a:t>11% Win XP (1/3 virtuel)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26157"/>
              </p:ext>
            </p:extLst>
          </p:nvPr>
        </p:nvGraphicFramePr>
        <p:xfrm>
          <a:off x="6018293" y="7381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10252"/>
              </p:ext>
            </p:extLst>
          </p:nvPr>
        </p:nvGraphicFramePr>
        <p:xfrm>
          <a:off x="6018293" y="3647794"/>
          <a:ext cx="4572000" cy="282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46700" y="4966421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Type de poste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348678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9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Cadre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8" y="1469625"/>
            <a:ext cx="5296888" cy="201715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Architecture de la base de données</a:t>
            </a:r>
          </a:p>
          <a:p>
            <a:pPr lvl="1"/>
            <a:r>
              <a:rPr lang="fr-FR" dirty="0" smtClean="0"/>
              <a:t>Base autonome majoritaire (63%)</a:t>
            </a:r>
          </a:p>
          <a:p>
            <a:pPr lvl="1"/>
            <a:r>
              <a:rPr lang="fr-FR" dirty="0" smtClean="0"/>
              <a:t>Base en ligne minoritaire</a:t>
            </a:r>
          </a:p>
          <a:p>
            <a:pPr lvl="1"/>
            <a:endParaRPr lang="fr-FR" dirty="0"/>
          </a:p>
          <a:p>
            <a:r>
              <a:rPr lang="fr-FR" sz="2100" dirty="0"/>
              <a:t>Un service sur 2 dispose de services informatique ou géomatique dédiés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710535"/>
              </p:ext>
            </p:extLst>
          </p:nvPr>
        </p:nvGraphicFramePr>
        <p:xfrm>
          <a:off x="344058" y="42102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429248" y="3663870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Nombre de licences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3486784"/>
            <a:ext cx="55507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99256"/>
              </p:ext>
            </p:extLst>
          </p:nvPr>
        </p:nvGraphicFramePr>
        <p:xfrm>
          <a:off x="5783522" y="1503870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06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29" y="144062"/>
            <a:ext cx="9728129" cy="1325563"/>
          </a:xfrm>
        </p:spPr>
        <p:txBody>
          <a:bodyPr/>
          <a:lstStyle/>
          <a:p>
            <a:r>
              <a:rPr lang="fr-FR" dirty="0"/>
              <a:t>autre logiciel de gestion de base de données ou de saisie naturaliste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027" y="1963129"/>
            <a:ext cx="6237046" cy="2017159"/>
          </a:xfrm>
        </p:spPr>
        <p:txBody>
          <a:bodyPr>
            <a:normAutofit/>
          </a:bodyPr>
          <a:lstStyle/>
          <a:p>
            <a:r>
              <a:rPr lang="fr-FR" dirty="0" err="1" smtClean="0"/>
              <a:t>Biolovision</a:t>
            </a:r>
            <a:r>
              <a:rPr lang="fr-FR" dirty="0" smtClean="0"/>
              <a:t> et SICEN populaires (38%)</a:t>
            </a:r>
          </a:p>
          <a:p>
            <a:r>
              <a:rPr lang="fr-FR" dirty="0" err="1" smtClean="0"/>
              <a:t>Biolovision</a:t>
            </a:r>
            <a:r>
              <a:rPr lang="fr-FR" dirty="0" smtClean="0"/>
              <a:t> souvent associé à d’autres bases (28% des cas)</a:t>
            </a:r>
          </a:p>
          <a:p>
            <a:r>
              <a:rPr lang="fr-FR" dirty="0" smtClean="0"/>
              <a:t>Bases locales </a:t>
            </a:r>
            <a:r>
              <a:rPr lang="fr-FR" dirty="0" smtClean="0"/>
              <a:t>Excel/Access </a:t>
            </a:r>
            <a:r>
              <a:rPr lang="fr-FR" dirty="0" smtClean="0"/>
              <a:t>répandues (13%)</a:t>
            </a:r>
          </a:p>
          <a:p>
            <a:r>
              <a:rPr lang="fr-FR" sz="2100" dirty="0" smtClean="0"/>
              <a:t>Autres bases et logiciels:</a:t>
            </a:r>
            <a:endParaRPr lang="fr-FR" sz="2100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269929"/>
              </p:ext>
            </p:extLst>
          </p:nvPr>
        </p:nvGraphicFramePr>
        <p:xfrm>
          <a:off x="6323701" y="1680245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48550"/>
              </p:ext>
            </p:extLst>
          </p:nvPr>
        </p:nvGraphicFramePr>
        <p:xfrm>
          <a:off x="1077119" y="4095124"/>
          <a:ext cx="3898274" cy="26670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800169"/>
                <a:gridCol w="109810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TAXA (CBNFC-ORI)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BD récif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eBird, BDCorail, COREMO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faunealsace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faunelimousin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Meridionalis / Faune 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OFSA (à venir)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CLICNAT, Observado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SIT des PNR de PACA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STACOMI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STERNE2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VISIO LITTORAL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WNAT + BD interne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>
            <a:off x="5293219" y="2158314"/>
            <a:ext cx="2326781" cy="3270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29" y="144062"/>
            <a:ext cx="9728129" cy="1325563"/>
          </a:xfrm>
        </p:spPr>
        <p:txBody>
          <a:bodyPr/>
          <a:lstStyle/>
          <a:p>
            <a:r>
              <a:rPr lang="fr-FR" dirty="0" smtClean="0"/>
              <a:t>Taille de la base de données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027" y="1963129"/>
            <a:ext cx="4859007" cy="2017159"/>
          </a:xfrm>
        </p:spPr>
        <p:txBody>
          <a:bodyPr>
            <a:normAutofit/>
          </a:bodyPr>
          <a:lstStyle/>
          <a:p>
            <a:r>
              <a:rPr lang="fr-FR" dirty="0" smtClean="0"/>
              <a:t>Serena surtout utilisé pour des bases de 10 à 100k de données</a:t>
            </a:r>
          </a:p>
          <a:p>
            <a:endParaRPr lang="fr-FR" sz="2100" dirty="0"/>
          </a:p>
          <a:p>
            <a:r>
              <a:rPr lang="fr-FR" sz="2100" dirty="0" smtClean="0"/>
              <a:t>Etat de numérisation de la base</a:t>
            </a:r>
            <a:endParaRPr lang="fr-FR" sz="2100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04835"/>
              </p:ext>
            </p:extLst>
          </p:nvPr>
        </p:nvGraphicFramePr>
        <p:xfrm>
          <a:off x="5524130" y="1275007"/>
          <a:ext cx="6453222" cy="304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381729"/>
              </p:ext>
            </p:extLst>
          </p:nvPr>
        </p:nvGraphicFramePr>
        <p:xfrm>
          <a:off x="241027" y="38908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>
            <a:endCxn id="3" idx="3"/>
          </p:cNvCxnSpPr>
          <p:nvPr/>
        </p:nvCxnSpPr>
        <p:spPr>
          <a:xfrm flipV="1">
            <a:off x="502276" y="2971709"/>
            <a:ext cx="4597758" cy="3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594800"/>
              </p:ext>
            </p:extLst>
          </p:nvPr>
        </p:nvGraphicFramePr>
        <p:xfrm>
          <a:off x="7129366" y="43029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5524129" y="4315139"/>
            <a:ext cx="666787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84347" y="5762949"/>
            <a:ext cx="206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Nombre de taxon (</a:t>
            </a:r>
            <a:r>
              <a:rPr lang="fr-FR" dirty="0" err="1" smtClean="0"/>
              <a:t>Approx</a:t>
            </a:r>
            <a:r>
              <a:rPr lang="fr-FR" dirty="0" smtClean="0"/>
              <a:t>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97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Questions 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8" y="1469625"/>
            <a:ext cx="5296888" cy="2017159"/>
          </a:xfrm>
        </p:spPr>
        <p:txBody>
          <a:bodyPr>
            <a:normAutofit/>
          </a:bodyPr>
          <a:lstStyle/>
          <a:p>
            <a:r>
              <a:rPr lang="fr-FR" dirty="0" smtClean="0"/>
              <a:t>Qui saisit les données dans Serena ?</a:t>
            </a:r>
            <a:endParaRPr lang="fr-FR" dirty="0" smtClean="0"/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342911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920700"/>
              </p:ext>
            </p:extLst>
          </p:nvPr>
        </p:nvGraphicFramePr>
        <p:xfrm>
          <a:off x="6452779" y="5911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80597"/>
              </p:ext>
            </p:extLst>
          </p:nvPr>
        </p:nvGraphicFramePr>
        <p:xfrm>
          <a:off x="722681" y="39026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715231"/>
              </p:ext>
            </p:extLst>
          </p:nvPr>
        </p:nvGraphicFramePr>
        <p:xfrm>
          <a:off x="6452779" y="39026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71104" y="3562640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Protocoles spécifiques développés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826933" y="356264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Exploitation des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6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Lien SINP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8" y="1469625"/>
            <a:ext cx="5296888" cy="2017159"/>
          </a:xfrm>
        </p:spPr>
        <p:txBody>
          <a:bodyPr>
            <a:normAutofit/>
          </a:bodyPr>
          <a:lstStyle/>
          <a:p>
            <a:r>
              <a:rPr lang="fr-FR" sz="2100" dirty="0" smtClean="0"/>
              <a:t>Cobs identifié comme vecteur de remontée des données</a:t>
            </a:r>
          </a:p>
          <a:p>
            <a:r>
              <a:rPr lang="fr-FR" sz="2100" dirty="0" smtClean="0"/>
              <a:t>Lien Serena – plateformes régionales à développer</a:t>
            </a:r>
            <a:endParaRPr lang="fr-FR" sz="21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09506"/>
              </p:ext>
            </p:extLst>
          </p:nvPr>
        </p:nvGraphicFramePr>
        <p:xfrm>
          <a:off x="336893" y="3545554"/>
          <a:ext cx="5537758" cy="253358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201116"/>
                <a:gridCol w="336642"/>
              </a:tblGrid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Remontée non opérationelle à ce jour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Via les platerformes régionales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Je souhaite les faire remonter via la CObs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Non concerné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Ne sais pas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Je souhaite les faire remonter mais ne dispose actuellement d'aucun moyen me le permettant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centralisation à la FRNC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Convention avec MNHN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par notre référent Christophe Hurson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SICEN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sur certaines espèces avec organismes scientifiques comme Conservatoire botanique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Via GeoNature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via la LPO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135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via VISIO LITTORAL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</a:tbl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976243"/>
              </p:ext>
            </p:extLst>
          </p:nvPr>
        </p:nvGraphicFramePr>
        <p:xfrm>
          <a:off x="6108355" y="1681666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58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Commentaires </a:t>
            </a:r>
            <a:r>
              <a:rPr lang="fr-FR" dirty="0" err="1" smtClean="0"/>
              <a:t>réccurents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8" y="1469625"/>
            <a:ext cx="8165628" cy="2838764"/>
          </a:xfrm>
        </p:spPr>
        <p:txBody>
          <a:bodyPr>
            <a:normAutofit lnSpcReduction="10000"/>
          </a:bodyPr>
          <a:lstStyle/>
          <a:p>
            <a:r>
              <a:rPr lang="fr-FR" sz="2100" dirty="0" smtClean="0"/>
              <a:t>Besoin d’améliorer la communication sur l’outil</a:t>
            </a:r>
          </a:p>
          <a:p>
            <a:r>
              <a:rPr lang="fr-FR" sz="2100" dirty="0" smtClean="0"/>
              <a:t>A quand de nouvelles formations ?</a:t>
            </a:r>
          </a:p>
          <a:p>
            <a:r>
              <a:rPr lang="fr-FR" sz="2100" dirty="0" smtClean="0"/>
              <a:t>Serena web ?</a:t>
            </a:r>
          </a:p>
          <a:p>
            <a:r>
              <a:rPr lang="fr-FR" sz="2100" dirty="0" smtClean="0"/>
              <a:t>Concurrent ou complémentaires aux autres logiciels de gestion de BDD naturaliste ? Articulation a développer,</a:t>
            </a:r>
          </a:p>
          <a:p>
            <a:r>
              <a:rPr lang="fr-FR" sz="2100" dirty="0" smtClean="0"/>
              <a:t>Base résultante très homogène!</a:t>
            </a:r>
          </a:p>
          <a:p>
            <a:r>
              <a:rPr lang="fr-FR" sz="2100" dirty="0" smtClean="0"/>
              <a:t>Flou sur la Cobs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8022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1" y="144062"/>
            <a:ext cx="4957058" cy="1325563"/>
          </a:xfrm>
        </p:spPr>
        <p:txBody>
          <a:bodyPr/>
          <a:lstStyle/>
          <a:p>
            <a:r>
              <a:rPr lang="fr-FR" dirty="0" smtClean="0"/>
              <a:t>Secteur d’activité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9" y="1720834"/>
            <a:ext cx="4724330" cy="1273575"/>
          </a:xfrm>
        </p:spPr>
        <p:txBody>
          <a:bodyPr/>
          <a:lstStyle/>
          <a:p>
            <a:r>
              <a:rPr lang="fr-FR" dirty="0" smtClean="0"/>
              <a:t>85% proviennent d’une Structure professionnelle de gestion d'Espace Naturel Protégé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971144"/>
              </p:ext>
            </p:extLst>
          </p:nvPr>
        </p:nvGraphicFramePr>
        <p:xfrm>
          <a:off x="5585254" y="1451318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04411"/>
              </p:ext>
            </p:extLst>
          </p:nvPr>
        </p:nvGraphicFramePr>
        <p:xfrm>
          <a:off x="344059" y="3480443"/>
          <a:ext cx="4724330" cy="290108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362165"/>
                <a:gridCol w="2362165"/>
              </a:tblGrid>
              <a:tr h="41097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Structure professionnelle de gestion d'Espace Naturel Protégé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52745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Association de protection de la nature non gestionnaire d'Espace Naturel protégé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197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Bureau d'études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35273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Structure amateur de gestion d'Espace Naturel Protégé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4692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Association de protection de la nature gestionnaire d'Espace Naturel protégé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6618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collectivité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197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Collectivité territoriale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197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Enseignement (BTS GPN)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6618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Particulier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6618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PNR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197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Réserve naturelle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197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société mycologique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13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Type de Réserve Naturelle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9" y="1720834"/>
            <a:ext cx="4724330" cy="1273575"/>
          </a:xfrm>
        </p:spPr>
        <p:txBody>
          <a:bodyPr/>
          <a:lstStyle/>
          <a:p>
            <a:r>
              <a:rPr lang="fr-FR" dirty="0" smtClean="0"/>
              <a:t>53% de gestionnaires de RNN </a:t>
            </a:r>
          </a:p>
          <a:p>
            <a:r>
              <a:rPr lang="fr-FR" dirty="0" smtClean="0"/>
              <a:t>42% de gestionnaires de RNR</a:t>
            </a:r>
          </a:p>
          <a:p>
            <a:r>
              <a:rPr lang="fr-FR" dirty="0" smtClean="0"/>
              <a:t>15% non gestionnaires de RN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96839"/>
              </p:ext>
            </p:extLst>
          </p:nvPr>
        </p:nvGraphicFramePr>
        <p:xfrm>
          <a:off x="344059" y="3798273"/>
          <a:ext cx="4724330" cy="234413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137506"/>
                <a:gridCol w="586824"/>
              </a:tblGrid>
              <a:tr h="468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Je ne suis pas gestionnaire de réserve naturelle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21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</a:tr>
              <a:tr h="468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Réserve Naturelle de Corse (RNC)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</a:tr>
              <a:tr h="468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Réserve Naturelle Nationale (RNN)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 dirty="0">
                          <a:effectLst/>
                        </a:rPr>
                        <a:t>56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</a:tr>
              <a:tr h="468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Réserve Naturelle Nationale (RNN), Réserve Naturelle Régionale (RNR)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18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</a:tr>
              <a:tr h="468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Réserve Naturelle Régionale (RNR)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 dirty="0">
                          <a:effectLst/>
                        </a:rPr>
                        <a:t>39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836491"/>
              </p:ext>
            </p:extLst>
          </p:nvPr>
        </p:nvGraphicFramePr>
        <p:xfrm>
          <a:off x="5338119" y="1469625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32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1" y="144062"/>
            <a:ext cx="4957058" cy="1325563"/>
          </a:xfrm>
        </p:spPr>
        <p:txBody>
          <a:bodyPr/>
          <a:lstStyle/>
          <a:p>
            <a:r>
              <a:rPr lang="fr-FR" dirty="0" smtClean="0"/>
              <a:t>Autres </a:t>
            </a:r>
            <a:r>
              <a:rPr lang="fr-FR" dirty="0" smtClean="0"/>
              <a:t>structures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695" y="1469625"/>
            <a:ext cx="4724330" cy="1273575"/>
          </a:xfrm>
        </p:spPr>
        <p:txBody>
          <a:bodyPr/>
          <a:lstStyle/>
          <a:p>
            <a:r>
              <a:rPr lang="fr-FR" dirty="0" smtClean="0"/>
              <a:t>20% gestionnaires de PNR</a:t>
            </a:r>
          </a:p>
          <a:p>
            <a:r>
              <a:rPr lang="fr-FR" dirty="0" smtClean="0"/>
              <a:t>33% gestionnaires de sites CEN</a:t>
            </a:r>
          </a:p>
          <a:p>
            <a:r>
              <a:rPr lang="fr-FR" dirty="0" smtClean="0"/>
              <a:t>39% gestionnaires d’ENS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7496"/>
              </p:ext>
            </p:extLst>
          </p:nvPr>
        </p:nvGraphicFramePr>
        <p:xfrm>
          <a:off x="6330778" y="1620793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56699"/>
              </p:ext>
            </p:extLst>
          </p:nvPr>
        </p:nvGraphicFramePr>
        <p:xfrm>
          <a:off x="227696" y="3295135"/>
          <a:ext cx="4840694" cy="320230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407845"/>
                <a:gridCol w="43284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Espace Naturel Sensible (ENS)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Conservatoire (CEN)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Parc Naturel Régional (PNR)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Natura</a:t>
                      </a:r>
                      <a:r>
                        <a:rPr lang="fr-FR" sz="1100" u="none" strike="noStrike" dirty="0">
                          <a:effectLst/>
                        </a:rPr>
                        <a:t> 2000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Conservatoire du Littoral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acquisitions LPO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Aire Marine Protegée (AMP), Espace Naturel Sensible (ENS)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EQUIPE SALARIEE RNF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Espace Naturel Local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Monument classé historique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refuges de biodiversité pour le compte de propriétaires privées, d'entreprises et de collectivités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RBI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réserves associatives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Site APPB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ZH sans statut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ZPS Écozone du Forez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6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5778723" cy="1325563"/>
          </a:xfrm>
        </p:spPr>
        <p:txBody>
          <a:bodyPr/>
          <a:lstStyle/>
          <a:p>
            <a:r>
              <a:rPr lang="fr-FR" dirty="0" smtClean="0"/>
              <a:t>Utilisateur de Serena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9" y="1312752"/>
            <a:ext cx="4724330" cy="4939767"/>
          </a:xfrm>
        </p:spPr>
        <p:txBody>
          <a:bodyPr/>
          <a:lstStyle/>
          <a:p>
            <a:r>
              <a:rPr lang="fr-FR" dirty="0" smtClean="0"/>
              <a:t>73% d’utilisateurs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27% non utilisateurs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80860"/>
              </p:ext>
            </p:extLst>
          </p:nvPr>
        </p:nvGraphicFramePr>
        <p:xfrm>
          <a:off x="344059" y="1997915"/>
          <a:ext cx="4991100" cy="110680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97300"/>
                <a:gridCol w="1193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Nationale (RNN)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Régionale (RNR)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Je ne suis pas gestionnaire de réserve naturelle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Nationale (RNN), Réserve Naturelle Régionale (RNR)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de Corse (RNC)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299577"/>
              </p:ext>
            </p:extLst>
          </p:nvPr>
        </p:nvGraphicFramePr>
        <p:xfrm>
          <a:off x="5890051" y="994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096905"/>
              </p:ext>
            </p:extLst>
          </p:nvPr>
        </p:nvGraphicFramePr>
        <p:xfrm>
          <a:off x="5890051" y="39026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65519"/>
              </p:ext>
            </p:extLst>
          </p:nvPr>
        </p:nvGraphicFramePr>
        <p:xfrm>
          <a:off x="344059" y="4720873"/>
          <a:ext cx="4991100" cy="110680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97300"/>
                <a:gridCol w="1193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Régionale (RNR)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Nationale (RNN)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Nationale (RNN), Réserve Naturelle Régionale (RNR)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Je ne suis pas gestionnaire de réserve naturelle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Réserve Naturelle de Corse (RNC)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71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Connaissance de Serena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9" y="1720834"/>
            <a:ext cx="4724330" cy="1273575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60% par communication directe de RNF</a:t>
            </a:r>
          </a:p>
          <a:p>
            <a:r>
              <a:rPr lang="fr-FR" dirty="0" smtClean="0"/>
              <a:t>23% parce que leurs collègues l’utilisent</a:t>
            </a:r>
          </a:p>
          <a:p>
            <a:r>
              <a:rPr lang="fr-FR" dirty="0" smtClean="0"/>
              <a:t>9% par communication des partenaires </a:t>
            </a:r>
          </a:p>
          <a:p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268360"/>
              </p:ext>
            </p:extLst>
          </p:nvPr>
        </p:nvGraphicFramePr>
        <p:xfrm>
          <a:off x="5498757" y="1645506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48619"/>
              </p:ext>
            </p:extLst>
          </p:nvPr>
        </p:nvGraphicFramePr>
        <p:xfrm>
          <a:off x="344059" y="3793482"/>
          <a:ext cx="4991100" cy="202311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97300"/>
                <a:gridCol w="1193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Communication directe de la part de RNF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Vos collègues l'utilisent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Communication indirecte via un partenaire de RNF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Bouche à oreille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ancien emploi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Conseil Régional qui nous a"fortement" conseillé de l'utiliser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Par notre référent SIG-Bases de données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Recherche d'informations sur les bases de données sur internet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Utilisé par l'association Pic Vert dont je suis adhérent.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65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7187394" cy="1325563"/>
          </a:xfrm>
        </p:spPr>
        <p:txBody>
          <a:bodyPr/>
          <a:lstStyle/>
          <a:p>
            <a:r>
              <a:rPr lang="fr-FR" dirty="0" smtClean="0"/>
              <a:t>Fréquence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059" y="2116589"/>
            <a:ext cx="4724330" cy="1273575"/>
          </a:xfrm>
        </p:spPr>
        <p:txBody>
          <a:bodyPr>
            <a:normAutofit/>
          </a:bodyPr>
          <a:lstStyle/>
          <a:p>
            <a:r>
              <a:rPr lang="fr-FR" dirty="0" smtClean="0"/>
              <a:t>70% d’utilisateurs réguliers (au moins une fois par mois</a:t>
            </a:r>
          </a:p>
          <a:p>
            <a:r>
              <a:rPr lang="fr-FR" dirty="0" smtClean="0"/>
              <a:t>36% l’utilisent chaque semaine</a:t>
            </a:r>
          </a:p>
          <a:p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28167"/>
              </p:ext>
            </p:extLst>
          </p:nvPr>
        </p:nvGraphicFramePr>
        <p:xfrm>
          <a:off x="5869458" y="1876167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76193"/>
              </p:ext>
            </p:extLst>
          </p:nvPr>
        </p:nvGraphicFramePr>
        <p:xfrm>
          <a:off x="344059" y="4037128"/>
          <a:ext cx="4991100" cy="9525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97300"/>
                <a:gridCol w="1193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Régulièrement (Chaque semaine)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Souvent (au moins une fois par mois)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Occasionellement ( au moins une fois par trimestre)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Rarement (Au moins une fois par semestre)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Jamais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5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29" y="144062"/>
            <a:ext cx="8159459" cy="1325563"/>
          </a:xfrm>
        </p:spPr>
        <p:txBody>
          <a:bodyPr/>
          <a:lstStyle/>
          <a:p>
            <a:r>
              <a:rPr lang="fr-FR" dirty="0" smtClean="0"/>
              <a:t>Type d’utilisation et fréquence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679" y="1090049"/>
            <a:ext cx="4724330" cy="1273575"/>
          </a:xfrm>
        </p:spPr>
        <p:txBody>
          <a:bodyPr>
            <a:normAutofit/>
          </a:bodyPr>
          <a:lstStyle/>
          <a:p>
            <a:r>
              <a:rPr lang="fr-FR" dirty="0" smtClean="0"/>
              <a:t>4 utilisations via tablette</a:t>
            </a:r>
          </a:p>
          <a:p>
            <a:r>
              <a:rPr lang="fr-FR" dirty="0" smtClean="0"/>
              <a:t>Gestion des habitats absente</a:t>
            </a:r>
          </a:p>
          <a:p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844901"/>
              </p:ext>
            </p:extLst>
          </p:nvPr>
        </p:nvGraphicFramePr>
        <p:xfrm>
          <a:off x="5351247" y="4036542"/>
          <a:ext cx="5860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>
          <a:xfrm>
            <a:off x="261679" y="3450187"/>
            <a:ext cx="4724330" cy="12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Utilisation fréquente</a:t>
            </a: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48863"/>
              </p:ext>
            </p:extLst>
          </p:nvPr>
        </p:nvGraphicFramePr>
        <p:xfrm>
          <a:off x="261679" y="3954162"/>
          <a:ext cx="4724330" cy="260032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94156"/>
                <a:gridCol w="93017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Saisie de données au bureau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Stockage/gestion/ harmonisation de base de données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Echange de données interstructure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Pour le référentiel taxonomique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Pour le module cartographie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Stockage/gestion/ harmonisation de base de données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Saisie de données sur le terrain (Appli tablette)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a venir : saisie de terrain sous peu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Alimente notre observatoire du territoire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Extraction et analyse de données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extraits de listes d'espèces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gestion des espèces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Plan de gestion (et notamment liste des espèces présentes sur les sites)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5351247" y="4036542"/>
            <a:ext cx="5956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73234"/>
              </p:ext>
            </p:extLst>
          </p:nvPr>
        </p:nvGraphicFramePr>
        <p:xfrm>
          <a:off x="261679" y="2074684"/>
          <a:ext cx="4724330" cy="13335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870402"/>
                <a:gridCol w="8539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Saisie de données au bureau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Stockage/gestion/ harmonisation de base de données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Echange de données interstructure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Pour le référentiel taxonomique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Pour le module cartographie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Autre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Saisie de données sur le terrain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626470"/>
              </p:ext>
            </p:extLst>
          </p:nvPr>
        </p:nvGraphicFramePr>
        <p:xfrm>
          <a:off x="5351247" y="992024"/>
          <a:ext cx="5860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50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30" y="144062"/>
            <a:ext cx="10330528" cy="1325563"/>
          </a:xfrm>
        </p:spPr>
        <p:txBody>
          <a:bodyPr/>
          <a:lstStyle/>
          <a:p>
            <a:r>
              <a:rPr lang="fr-FR" dirty="0" smtClean="0"/>
              <a:t>Notes des différents aspects de Serena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407" y="1236263"/>
            <a:ext cx="5987916" cy="1273575"/>
          </a:xfrm>
        </p:spPr>
        <p:txBody>
          <a:bodyPr>
            <a:normAutofit/>
          </a:bodyPr>
          <a:lstStyle/>
          <a:p>
            <a:r>
              <a:rPr lang="fr-FR" dirty="0" smtClean="0"/>
              <a:t>Module habitats et COBS peu utilisés ?</a:t>
            </a:r>
          </a:p>
          <a:p>
            <a:r>
              <a:rPr lang="fr-FR" dirty="0" smtClean="0"/>
              <a:t>Moyenne notations globale 2,93/5 (11,7/20)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21770"/>
              </p:ext>
            </p:extLst>
          </p:nvPr>
        </p:nvGraphicFramePr>
        <p:xfrm>
          <a:off x="1314815" y="2509838"/>
          <a:ext cx="88773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432261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j-lt"/>
              </a:rPr>
              <a:t>2,15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68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j-lt"/>
              </a:rPr>
              <a:t>2,40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1556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latin typeface="+mj-lt"/>
              </a:rPr>
              <a:t>3,31 </a:t>
            </a:r>
            <a:endParaRPr lang="fr-FR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0449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+mj-lt"/>
              </a:rPr>
              <a:t>3,51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9342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2,94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8235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3,06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128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2,69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6021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3,26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94914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+mj-lt"/>
              </a:rPr>
              <a:t>3,66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3807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2,58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72697" y="23637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2,72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330" y="2353889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j-lt"/>
              </a:rPr>
              <a:t>Moyenne 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636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708</TotalTime>
  <Words>1112</Words>
  <Application>Microsoft Office PowerPoint</Application>
  <PresentationFormat>Grand écran</PresentationFormat>
  <Paragraphs>332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</vt:lpstr>
      <vt:lpstr>Enquête utilisateurs de Serena</vt:lpstr>
      <vt:lpstr>Secteur d’activité</vt:lpstr>
      <vt:lpstr>Type de Réserve Naturelle</vt:lpstr>
      <vt:lpstr>Autres structures</vt:lpstr>
      <vt:lpstr>Utilisateur de Serena</vt:lpstr>
      <vt:lpstr>Connaissance de Serena</vt:lpstr>
      <vt:lpstr>Fréquence d’utilisation</vt:lpstr>
      <vt:lpstr>Type d’utilisation et fréquence</vt:lpstr>
      <vt:lpstr>Notes des différents aspects de Serena</vt:lpstr>
      <vt:lpstr>Expérience générale et points à améliorer</vt:lpstr>
      <vt:lpstr>Cadre d’utilisation</vt:lpstr>
      <vt:lpstr>Cadre d’utilisation</vt:lpstr>
      <vt:lpstr>autre logiciel de gestion de base de données ou de saisie naturaliste </vt:lpstr>
      <vt:lpstr>Taille de la base de données </vt:lpstr>
      <vt:lpstr>Questions annexes</vt:lpstr>
      <vt:lpstr>Lien SINP</vt:lpstr>
      <vt:lpstr>Commentaires réccurents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utilisateurs de Serena</dc:title>
  <dc:creator>Robin Marguier</dc:creator>
  <cp:lastModifiedBy>Robin Marguier</cp:lastModifiedBy>
  <cp:revision>42</cp:revision>
  <dcterms:created xsi:type="dcterms:W3CDTF">2017-09-05T08:59:56Z</dcterms:created>
  <dcterms:modified xsi:type="dcterms:W3CDTF">2017-09-06T13:58:04Z</dcterms:modified>
</cp:coreProperties>
</file>